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1" r:id="rId1"/>
  </p:sldMasterIdLst>
  <p:notesMasterIdLst>
    <p:notesMasterId r:id="rId45"/>
  </p:notesMasterIdLst>
  <p:sldIdLst>
    <p:sldId id="3451" r:id="rId2"/>
    <p:sldId id="257" r:id="rId3"/>
    <p:sldId id="258" r:id="rId4"/>
    <p:sldId id="3453" r:id="rId5"/>
    <p:sldId id="260" r:id="rId6"/>
    <p:sldId id="281" r:id="rId7"/>
    <p:sldId id="302" r:id="rId8"/>
    <p:sldId id="262" r:id="rId9"/>
    <p:sldId id="263" r:id="rId10"/>
    <p:sldId id="3473" r:id="rId11"/>
    <p:sldId id="265" r:id="rId12"/>
    <p:sldId id="3465" r:id="rId13"/>
    <p:sldId id="266" r:id="rId14"/>
    <p:sldId id="273" r:id="rId15"/>
    <p:sldId id="3462" r:id="rId16"/>
    <p:sldId id="3456" r:id="rId17"/>
    <p:sldId id="3463" r:id="rId18"/>
    <p:sldId id="269" r:id="rId19"/>
    <p:sldId id="3458" r:id="rId20"/>
    <p:sldId id="3455" r:id="rId21"/>
    <p:sldId id="264" r:id="rId22"/>
    <p:sldId id="3460" r:id="rId23"/>
    <p:sldId id="3461" r:id="rId24"/>
    <p:sldId id="3459" r:id="rId25"/>
    <p:sldId id="293" r:id="rId26"/>
    <p:sldId id="294" r:id="rId27"/>
    <p:sldId id="3454" r:id="rId28"/>
    <p:sldId id="272" r:id="rId29"/>
    <p:sldId id="274" r:id="rId30"/>
    <p:sldId id="3468" r:id="rId31"/>
    <p:sldId id="3469" r:id="rId32"/>
    <p:sldId id="3470" r:id="rId33"/>
    <p:sldId id="3471" r:id="rId34"/>
    <p:sldId id="3464" r:id="rId35"/>
    <p:sldId id="280" r:id="rId36"/>
    <p:sldId id="275" r:id="rId37"/>
    <p:sldId id="276" r:id="rId38"/>
    <p:sldId id="3467" r:id="rId39"/>
    <p:sldId id="277" r:id="rId40"/>
    <p:sldId id="3474" r:id="rId41"/>
    <p:sldId id="3472" r:id="rId42"/>
    <p:sldId id="278" r:id="rId43"/>
    <p:sldId id="279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9FC"/>
    <a:srgbClr val="51BF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8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49012-9FB0-4BC0-83CE-E8FC52C0BFA5}" type="datetimeFigureOut">
              <a:rPr lang="it-IT" smtClean="0"/>
              <a:t>11/06/2026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DFE1A-608C-4C25-A715-AF40F088BE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8654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935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363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0459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36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6535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806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997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119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5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221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6/11/2026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191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420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562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079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549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060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13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D643F1-73DE-4E3A-8ABC-0E910FCAC1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7817" y="2393417"/>
            <a:ext cx="7766936" cy="3448583"/>
          </a:xfrm>
        </p:spPr>
        <p:txBody>
          <a:bodyPr/>
          <a:lstStyle/>
          <a:p>
            <a:pPr algn="ctr"/>
            <a:r>
              <a:rPr lang="it-IT" dirty="0"/>
              <a:t>ROADSHOW 2026</a:t>
            </a:r>
            <a:br>
              <a:rPr lang="it-IT" dirty="0"/>
            </a:br>
            <a:r>
              <a:rPr lang="it-IT" dirty="0"/>
              <a:t>Fibra Ottica</a:t>
            </a:r>
            <a:br>
              <a:rPr lang="it-IT" dirty="0"/>
            </a:br>
            <a:r>
              <a:rPr lang="it-IT" dirty="0"/>
              <a:t>11 Giugno 2026</a:t>
            </a:r>
            <a:br>
              <a:rPr lang="it-IT" dirty="0"/>
            </a:br>
            <a:r>
              <a:rPr lang="it-IT" dirty="0"/>
              <a:t>Relatore: Alex Polimeno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406A501-6918-7355-E390-D7E1D7C07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817" y="420316"/>
            <a:ext cx="3414659" cy="159776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C2C3E60-97E0-781B-DE6F-7CFE96B38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420316"/>
            <a:ext cx="583882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951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5AE3F3-56AC-1FB5-3270-F88D05C4E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DUPLEX E SIMPLEX</a:t>
            </a:r>
          </a:p>
        </p:txBody>
      </p:sp>
      <p:pic>
        <p:nvPicPr>
          <p:cNvPr id="4098" name="Picture 2" descr="Quali sono le polarità dei ponticelli in fibra duplex? - Esposizione - Focc  Technology Co., Ltd">
            <a:extLst>
              <a:ext uri="{FF2B5EF4-FFF2-40B4-BE49-F238E27FC236}">
                <a16:creationId xmlns:a16="http://schemas.microsoft.com/office/drawing/2014/main" id="{EF9B0028-AD48-5A17-D5C3-CBA60E6B7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987" y="1638220"/>
            <a:ext cx="3989361" cy="222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oduli BIDI">
            <a:extLst>
              <a:ext uri="{FF2B5EF4-FFF2-40B4-BE49-F238E27FC236}">
                <a16:creationId xmlns:a16="http://schemas.microsoft.com/office/drawing/2014/main" id="{8A289B01-5A40-4FA1-1C54-D0A2384A9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115" y="4379267"/>
            <a:ext cx="5357762" cy="109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AF645A-EC3A-DE47-C489-30315D6EDFDA}"/>
              </a:ext>
            </a:extLst>
          </p:cNvPr>
          <p:cNvSpPr txBox="1"/>
          <p:nvPr/>
        </p:nvSpPr>
        <p:spPr>
          <a:xfrm>
            <a:off x="2286000" y="4300780"/>
            <a:ext cx="2007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WDM o </a:t>
            </a:r>
            <a:r>
              <a:rPr lang="it-IT" dirty="0" err="1"/>
              <a:t>BiDi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FCF7F0A-F9AB-CA97-9649-B1DAA9C185C8}"/>
              </a:ext>
            </a:extLst>
          </p:cNvPr>
          <p:cNvSpPr txBox="1"/>
          <p:nvPr/>
        </p:nvSpPr>
        <p:spPr>
          <a:xfrm>
            <a:off x="2286000" y="1638220"/>
            <a:ext cx="1553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DUPLEX </a:t>
            </a:r>
            <a:r>
              <a:rPr lang="it-IT" dirty="0" err="1"/>
              <a:t>Std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77977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B7D2A5-3C5F-4968-B77F-0C032AFF4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TIPOLOGIE DI CONNETTORI</a:t>
            </a:r>
          </a:p>
        </p:txBody>
      </p:sp>
      <p:pic>
        <p:nvPicPr>
          <p:cNvPr id="4" name="Picture 4" descr="Risultati immagini per MTRJ">
            <a:extLst>
              <a:ext uri="{FF2B5EF4-FFF2-40B4-BE49-F238E27FC236}">
                <a16:creationId xmlns:a16="http://schemas.microsoft.com/office/drawing/2014/main" id="{19E2213F-A327-47D3-9255-290D7945B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498" y="2198444"/>
            <a:ext cx="28575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Risultati immagini per st connector">
            <a:extLst>
              <a:ext uri="{FF2B5EF4-FFF2-40B4-BE49-F238E27FC236}">
                <a16:creationId xmlns:a16="http://schemas.microsoft.com/office/drawing/2014/main" id="{FF21DCE8-2D99-498E-84D9-9B16C0AAA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631" y="2300923"/>
            <a:ext cx="2337730" cy="180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Risultati immagini per SC connector">
            <a:extLst>
              <a:ext uri="{FF2B5EF4-FFF2-40B4-BE49-F238E27FC236}">
                <a16:creationId xmlns:a16="http://schemas.microsoft.com/office/drawing/2014/main" id="{D82BE0D7-F8E1-4FDC-90ED-BF1FB9D89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228" y="2198444"/>
            <a:ext cx="1800052" cy="180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Risultati immagini per LC connector">
            <a:extLst>
              <a:ext uri="{FF2B5EF4-FFF2-40B4-BE49-F238E27FC236}">
                <a16:creationId xmlns:a16="http://schemas.microsoft.com/office/drawing/2014/main" id="{00978063-5024-4C50-873A-239C0DB91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545" y="4185642"/>
            <a:ext cx="2233917" cy="166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Risultati immagini per MPO connector">
            <a:extLst>
              <a:ext uri="{FF2B5EF4-FFF2-40B4-BE49-F238E27FC236}">
                <a16:creationId xmlns:a16="http://schemas.microsoft.com/office/drawing/2014/main" id="{0506FFC8-2B5D-4541-98D8-D51AD1D6B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191" y="4100975"/>
            <a:ext cx="2084988" cy="166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eliable and Compliant V/45 Fiber Patch Cords | HOLIGHT">
            <a:extLst>
              <a:ext uri="{FF2B5EF4-FFF2-40B4-BE49-F238E27FC236}">
                <a16:creationId xmlns:a16="http://schemas.microsoft.com/office/drawing/2014/main" id="{4119A833-4B7B-F7F6-C545-4B93034D6E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3" t="19278" r="26047" b="50474"/>
          <a:stretch/>
        </p:blipFill>
        <p:spPr bwMode="auto">
          <a:xfrm>
            <a:off x="7016046" y="3998496"/>
            <a:ext cx="2023843" cy="146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EA172BA-AF35-49AA-CBFC-5FA89400CB03}"/>
              </a:ext>
            </a:extLst>
          </p:cNvPr>
          <p:cNvSpPr txBox="1"/>
          <p:nvPr/>
        </p:nvSpPr>
        <p:spPr>
          <a:xfrm>
            <a:off x="1344545" y="3626603"/>
            <a:ext cx="1065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MTRJ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A10CF6B-F8EF-9D40-F581-1CF5E8A99814}"/>
              </a:ext>
            </a:extLst>
          </p:cNvPr>
          <p:cNvSpPr txBox="1"/>
          <p:nvPr/>
        </p:nvSpPr>
        <p:spPr>
          <a:xfrm>
            <a:off x="4387281" y="3639541"/>
            <a:ext cx="1096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ST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07AA4D2-5EF4-BE2A-6C83-E9C3118B0D42}"/>
              </a:ext>
            </a:extLst>
          </p:cNvPr>
          <p:cNvSpPr txBox="1"/>
          <p:nvPr/>
        </p:nvSpPr>
        <p:spPr>
          <a:xfrm>
            <a:off x="6838627" y="3626603"/>
            <a:ext cx="860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SC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98025CD-DB35-1E71-DF65-06EB5D005E92}"/>
              </a:ext>
            </a:extLst>
          </p:cNvPr>
          <p:cNvSpPr txBox="1"/>
          <p:nvPr/>
        </p:nvSpPr>
        <p:spPr>
          <a:xfrm>
            <a:off x="1286426" y="5399634"/>
            <a:ext cx="639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LC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A649626-EEBE-BBDB-ADBA-036D4FEF4024}"/>
              </a:ext>
            </a:extLst>
          </p:cNvPr>
          <p:cNvSpPr txBox="1"/>
          <p:nvPr/>
        </p:nvSpPr>
        <p:spPr>
          <a:xfrm>
            <a:off x="4387281" y="5335292"/>
            <a:ext cx="64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MPO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C4E2429-5FF7-7A61-AD10-4D62D4F1F9C2}"/>
              </a:ext>
            </a:extLst>
          </p:cNvPr>
          <p:cNvSpPr txBox="1"/>
          <p:nvPr/>
        </p:nvSpPr>
        <p:spPr>
          <a:xfrm>
            <a:off x="6945228" y="5335292"/>
            <a:ext cx="823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VF45</a:t>
            </a:r>
          </a:p>
        </p:txBody>
      </p:sp>
    </p:spTree>
    <p:extLst>
      <p:ext uri="{BB962C8B-B14F-4D97-AF65-F5344CB8AC3E}">
        <p14:creationId xmlns:p14="http://schemas.microsoft.com/office/powerpoint/2010/main" val="1415916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CA761F-3043-D12C-F53D-DF29958D7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COLORI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A3F25ED-DE0B-A91B-AE52-20401B1FE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510" y="1464734"/>
            <a:ext cx="8132023" cy="4653421"/>
          </a:xfrm>
        </p:spPr>
      </p:pic>
    </p:spTree>
    <p:extLst>
      <p:ext uri="{BB962C8B-B14F-4D97-AF65-F5344CB8AC3E}">
        <p14:creationId xmlns:p14="http://schemas.microsoft.com/office/powerpoint/2010/main" val="611138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F9BF6F-805A-4EF8-8593-6CDAEF7DD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98" y="609600"/>
            <a:ext cx="8531404" cy="1104590"/>
          </a:xfrm>
        </p:spPr>
        <p:txBody>
          <a:bodyPr/>
          <a:lstStyle/>
          <a:p>
            <a:r>
              <a:rPr lang="it-IT" dirty="0"/>
              <a:t>UPC / APC</a:t>
            </a:r>
          </a:p>
        </p:txBody>
      </p:sp>
      <p:pic>
        <p:nvPicPr>
          <p:cNvPr id="2050" name="Picture 2" descr="APC">
            <a:extLst>
              <a:ext uri="{FF2B5EF4-FFF2-40B4-BE49-F238E27FC236}">
                <a16:creationId xmlns:a16="http://schemas.microsoft.com/office/drawing/2014/main" id="{AA2B2E21-445F-4657-9D28-2FF7633C94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7"/>
          <a:stretch/>
        </p:blipFill>
        <p:spPr bwMode="auto">
          <a:xfrm>
            <a:off x="677334" y="1930400"/>
            <a:ext cx="2361941" cy="135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isultati immagini per connector apc">
            <a:extLst>
              <a:ext uri="{FF2B5EF4-FFF2-40B4-BE49-F238E27FC236}">
                <a16:creationId xmlns:a16="http://schemas.microsoft.com/office/drawing/2014/main" id="{FD07297D-F291-42D8-B7B9-20B215013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696" y="1930400"/>
            <a:ext cx="3242777" cy="184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isultati immagini per connector apc">
            <a:extLst>
              <a:ext uri="{FF2B5EF4-FFF2-40B4-BE49-F238E27FC236}">
                <a16:creationId xmlns:a16="http://schemas.microsoft.com/office/drawing/2014/main" id="{5F8FA1C5-E903-4F33-AA09-BBFD308A9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706" y="3334457"/>
            <a:ext cx="3163078" cy="279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451645-3CDE-D76D-01AD-C56CECE8AA55}"/>
              </a:ext>
            </a:extLst>
          </p:cNvPr>
          <p:cNvSpPr txBox="1"/>
          <p:nvPr/>
        </p:nvSpPr>
        <p:spPr>
          <a:xfrm>
            <a:off x="677334" y="4986867"/>
            <a:ext cx="2472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n.b.</a:t>
            </a:r>
            <a:r>
              <a:rPr lang="it-IT" dirty="0"/>
              <a:t> solo </a:t>
            </a:r>
            <a:r>
              <a:rPr lang="it-IT" dirty="0" err="1"/>
              <a:t>monomodale</a:t>
            </a:r>
            <a:endParaRPr lang="it-IT" dirty="0"/>
          </a:p>
          <a:p>
            <a:r>
              <a:rPr lang="it-IT" dirty="0"/>
              <a:t>Tipico in soluzioni </a:t>
            </a:r>
            <a:r>
              <a:rPr lang="it-IT" dirty="0" err="1"/>
              <a:t>xPON</a:t>
            </a:r>
            <a:r>
              <a:rPr lang="it-IT" dirty="0"/>
              <a:t> o FTTH</a:t>
            </a:r>
          </a:p>
        </p:txBody>
      </p:sp>
    </p:spTree>
    <p:extLst>
      <p:ext uri="{BB962C8B-B14F-4D97-AF65-F5344CB8AC3E}">
        <p14:creationId xmlns:p14="http://schemas.microsoft.com/office/powerpoint/2010/main" val="1729567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963010DE-1872-45F3-957B-23D8A24F3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/>
          <a:lstStyle/>
          <a:p>
            <a:r>
              <a:rPr lang="it-IT" dirty="0"/>
              <a:t>Giunti e </a:t>
            </a:r>
            <a:r>
              <a:rPr lang="it-IT" dirty="0" err="1"/>
              <a:t>connettorizzazione</a:t>
            </a:r>
            <a:r>
              <a:rPr lang="it-IT" dirty="0"/>
              <a:t>	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ABF7B41B-FC64-4771-9D87-F393ECE0D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3541714"/>
          </a:xfrm>
        </p:spPr>
        <p:txBody>
          <a:bodyPr/>
          <a:lstStyle/>
          <a:p>
            <a:endParaRPr lang="it-IT" dirty="0"/>
          </a:p>
          <a:p>
            <a:r>
              <a:rPr lang="it-IT" dirty="0"/>
              <a:t>Colla Epossidica</a:t>
            </a:r>
          </a:p>
          <a:p>
            <a:r>
              <a:rPr lang="it-IT" dirty="0"/>
              <a:t>Giunzione Meccanica</a:t>
            </a:r>
          </a:p>
          <a:p>
            <a:r>
              <a:rPr lang="it-IT" dirty="0"/>
              <a:t>Connettori PRELAPPATI</a:t>
            </a:r>
          </a:p>
          <a:p>
            <a:r>
              <a:rPr lang="it-IT" dirty="0" err="1"/>
              <a:t>Pigtail</a:t>
            </a:r>
            <a:r>
              <a:rPr lang="it-IT" dirty="0"/>
              <a:t> a fusione</a:t>
            </a:r>
          </a:p>
        </p:txBody>
      </p:sp>
      <p:pic>
        <p:nvPicPr>
          <p:cNvPr id="6" name="Picture 4" descr="https://www.emmegiricambi.it/ImgFtp/Images/LKCLC3G.jpg">
            <a:extLst>
              <a:ext uri="{FF2B5EF4-FFF2-40B4-BE49-F238E27FC236}">
                <a16:creationId xmlns:a16="http://schemas.microsoft.com/office/drawing/2014/main" id="{50F43ADD-BAAC-4A61-92A1-C0760D84D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1601788"/>
            <a:ext cx="50292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isultati immagini per connettori prelappati lc">
            <a:extLst>
              <a:ext uri="{FF2B5EF4-FFF2-40B4-BE49-F238E27FC236}">
                <a16:creationId xmlns:a16="http://schemas.microsoft.com/office/drawing/2014/main" id="{40880E57-5521-43C0-B950-D9A69FA91B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43661" r="36125" b="33788"/>
          <a:stretch/>
        </p:blipFill>
        <p:spPr bwMode="auto">
          <a:xfrm>
            <a:off x="809167" y="4415830"/>
            <a:ext cx="2190751" cy="141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Risultati immagini per connettori a giunzione meccanica">
            <a:extLst>
              <a:ext uri="{FF2B5EF4-FFF2-40B4-BE49-F238E27FC236}">
                <a16:creationId xmlns:a16="http://schemas.microsoft.com/office/drawing/2014/main" id="{479F23D7-A475-4DB9-80DF-40DF78ACB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762" y="4861529"/>
            <a:ext cx="2639225" cy="141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186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C26085-E8F7-5F1A-D00B-C38A83240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MEDIA CONVERTER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C4E955F-5F6F-DB9F-601F-AF5C5C8D7A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20" y="2010039"/>
            <a:ext cx="2674542" cy="178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BBBF2723-94AC-CC20-4389-13ED4FF69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428" y="1769534"/>
            <a:ext cx="3031552" cy="202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E88B57EC-6BF9-AA26-CEB9-B8E1F8715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614" y="2010039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6F0E809-2903-9D83-7843-975A5F20992C}"/>
              </a:ext>
            </a:extLst>
          </p:cNvPr>
          <p:cNvSpPr txBox="1"/>
          <p:nvPr/>
        </p:nvSpPr>
        <p:spPr>
          <a:xfrm>
            <a:off x="988220" y="4021667"/>
            <a:ext cx="2483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LKMCSM</a:t>
            </a:r>
          </a:p>
          <a:p>
            <a:r>
              <a:rPr lang="it-IT" dirty="0"/>
              <a:t>LKMCMM10</a:t>
            </a:r>
          </a:p>
          <a:p>
            <a:r>
              <a:rPr lang="it-IT" dirty="0"/>
              <a:t>LKMCSM10</a:t>
            </a:r>
          </a:p>
          <a:p>
            <a:r>
              <a:rPr lang="it-IT" dirty="0"/>
              <a:t>LKMCPOE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2B1D29A-A5B6-E743-099E-98F90CE11EA8}"/>
              </a:ext>
            </a:extLst>
          </p:cNvPr>
          <p:cNvSpPr txBox="1"/>
          <p:nvPr/>
        </p:nvSpPr>
        <p:spPr>
          <a:xfrm>
            <a:off x="4394201" y="4182533"/>
            <a:ext cx="2548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LKMCWD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2648BF5-5C3D-4B5F-E824-B699484A5C0A}"/>
              </a:ext>
            </a:extLst>
          </p:cNvPr>
          <p:cNvSpPr txBox="1"/>
          <p:nvPr/>
        </p:nvSpPr>
        <p:spPr>
          <a:xfrm>
            <a:off x="7797800" y="4182533"/>
            <a:ext cx="261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LKMCSFP</a:t>
            </a:r>
          </a:p>
        </p:txBody>
      </p:sp>
    </p:spTree>
    <p:extLst>
      <p:ext uri="{BB962C8B-B14F-4D97-AF65-F5344CB8AC3E}">
        <p14:creationId xmlns:p14="http://schemas.microsoft.com/office/powerpoint/2010/main" val="2275124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230E9E-1AAB-4552-858C-3AFE23D55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39EE06-DD8A-4B3E-B41D-4DB6EFA7154A}"/>
              </a:ext>
            </a:extLst>
          </p:cNvPr>
          <p:cNvSpPr txBox="1">
            <a:spLocks/>
          </p:cNvSpPr>
          <p:nvPr/>
        </p:nvSpPr>
        <p:spPr>
          <a:xfrm>
            <a:off x="677334" y="634456"/>
            <a:ext cx="8596668" cy="8605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dirty="0"/>
              <a:t>Utilizzo dei </a:t>
            </a:r>
            <a:r>
              <a:rPr lang="it-IT" dirty="0" err="1"/>
              <a:t>mediaconverter</a:t>
            </a:r>
            <a:endParaRPr lang="it-IT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E6970192-3C0A-4003-96B2-2DEC78C95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09" y="2108202"/>
            <a:ext cx="8479918" cy="122679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A0DF0C88-A891-4763-BB4E-63BAB8031430}"/>
              </a:ext>
            </a:extLst>
          </p:cNvPr>
          <p:cNvSpPr txBox="1"/>
          <p:nvPr/>
        </p:nvSpPr>
        <p:spPr>
          <a:xfrm>
            <a:off x="677333" y="1451094"/>
            <a:ext cx="5581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Collegare switch a lunghe distanze (fino a 15km)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FE4374-3FAB-43E3-BCED-B879003D65A4}"/>
              </a:ext>
            </a:extLst>
          </p:cNvPr>
          <p:cNvSpPr/>
          <p:nvPr/>
        </p:nvSpPr>
        <p:spPr>
          <a:xfrm>
            <a:off x="677333" y="3807433"/>
            <a:ext cx="4626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Collegare telecamere oltre i 100 metri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ECD67B-316F-4B7F-A9FE-3AFF28FFD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627" y="4325835"/>
            <a:ext cx="4507935" cy="253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09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150C54-DFC0-BBA7-474E-3E7326005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SPLITTER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14A68D-4162-5BE7-4FE4-DBDB4DB2F2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941" y="2160588"/>
            <a:ext cx="5822155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898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2033ECDB-F6CB-4331-84BC-DCD56DFB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/>
          <a:lstStyle/>
          <a:p>
            <a:r>
              <a:rPr lang="it-IT" dirty="0" err="1"/>
              <a:t>miniGbic</a:t>
            </a:r>
            <a:endParaRPr lang="it-IT" dirty="0"/>
          </a:p>
        </p:txBody>
      </p:sp>
      <p:pic>
        <p:nvPicPr>
          <p:cNvPr id="5" name="Picture 2" descr="https://www.emmegiricambi.it/ImgFtp/Images/DN81000G.jpg">
            <a:extLst>
              <a:ext uri="{FF2B5EF4-FFF2-40B4-BE49-F238E27FC236}">
                <a16:creationId xmlns:a16="http://schemas.microsoft.com/office/drawing/2014/main" id="{CAF0706C-FA81-4A17-A190-4F5FEA05D9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2" y="2097088"/>
            <a:ext cx="2633649" cy="175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6542EF4-339F-4B2B-9D29-B68BD6EF916B}"/>
              </a:ext>
            </a:extLst>
          </p:cNvPr>
          <p:cNvSpPr txBox="1"/>
          <p:nvPr/>
        </p:nvSpPr>
        <p:spPr>
          <a:xfrm>
            <a:off x="4089400" y="2097088"/>
            <a:ext cx="62103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LC o RJ45</a:t>
            </a:r>
          </a:p>
          <a:p>
            <a:endParaRPr lang="it-IT" dirty="0"/>
          </a:p>
          <a:p>
            <a:r>
              <a:rPr lang="it-IT" dirty="0"/>
              <a:t>100-1000-10GB</a:t>
            </a:r>
          </a:p>
          <a:p>
            <a:endParaRPr lang="it-IT" dirty="0"/>
          </a:p>
          <a:p>
            <a:r>
              <a:rPr lang="it-IT" dirty="0"/>
              <a:t>850 – 1310 – 1550 nm</a:t>
            </a:r>
          </a:p>
          <a:p>
            <a:endParaRPr lang="it-IT" dirty="0"/>
          </a:p>
          <a:p>
            <a:r>
              <a:rPr lang="it-IT" dirty="0"/>
              <a:t>Moduli dedicati per i brand A: </a:t>
            </a:r>
            <a:r>
              <a:rPr lang="it-IT" dirty="0">
                <a:solidFill>
                  <a:srgbClr val="00B050"/>
                </a:solidFill>
              </a:rPr>
              <a:t>HP, HPE, MICROTIK, DELL, CISCO, ZYXEL ECC.</a:t>
            </a:r>
          </a:p>
          <a:p>
            <a:endParaRPr lang="it-IT" dirty="0">
              <a:solidFill>
                <a:srgbClr val="00B050"/>
              </a:solidFill>
            </a:endParaRPr>
          </a:p>
          <a:p>
            <a:r>
              <a:rPr lang="it-IT" dirty="0"/>
              <a:t>I brand sopra elencati richiedono </a:t>
            </a:r>
            <a:r>
              <a:rPr lang="it-IT" dirty="0" err="1"/>
              <a:t>Transceiver</a:t>
            </a:r>
            <a:r>
              <a:rPr lang="it-IT" dirty="0"/>
              <a:t> dedicati non possono montare moduli standard</a:t>
            </a:r>
          </a:p>
        </p:txBody>
      </p:sp>
    </p:spTree>
    <p:extLst>
      <p:ext uri="{BB962C8B-B14F-4D97-AF65-F5344CB8AC3E}">
        <p14:creationId xmlns:p14="http://schemas.microsoft.com/office/powerpoint/2010/main" val="845646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1E3FD4-09A2-12A2-A7EE-A6BE5A9D7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MINIGBIC</a:t>
            </a:r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6E50110F-E2A8-DF85-C68F-28EC1B33E3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0355228"/>
              </p:ext>
            </p:extLst>
          </p:nvPr>
        </p:nvGraphicFramePr>
        <p:xfrm>
          <a:off x="677863" y="2160588"/>
          <a:ext cx="8596311" cy="2513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5437">
                  <a:extLst>
                    <a:ext uri="{9D8B030D-6E8A-4147-A177-3AD203B41FA5}">
                      <a16:colId xmlns:a16="http://schemas.microsoft.com/office/drawing/2014/main" val="2565007810"/>
                    </a:ext>
                  </a:extLst>
                </a:gridCol>
                <a:gridCol w="2865437">
                  <a:extLst>
                    <a:ext uri="{9D8B030D-6E8A-4147-A177-3AD203B41FA5}">
                      <a16:colId xmlns:a16="http://schemas.microsoft.com/office/drawing/2014/main" val="3290207649"/>
                    </a:ext>
                  </a:extLst>
                </a:gridCol>
                <a:gridCol w="2865437">
                  <a:extLst>
                    <a:ext uri="{9D8B030D-6E8A-4147-A177-3AD203B41FA5}">
                      <a16:colId xmlns:a16="http://schemas.microsoft.com/office/drawing/2014/main" val="2660100973"/>
                    </a:ext>
                  </a:extLst>
                </a:gridCol>
              </a:tblGrid>
              <a:tr h="485238">
                <a:tc>
                  <a:txBody>
                    <a:bodyPr/>
                    <a:lstStyle/>
                    <a:p>
                      <a:r>
                        <a:rPr lang="it-IT" dirty="0"/>
                        <a:t>VELOCITA’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MONOMODALE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MULTIMODALE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8800034"/>
                  </a:ext>
                </a:extLst>
              </a:tr>
              <a:tr h="485238">
                <a:tc>
                  <a:txBody>
                    <a:bodyPr/>
                    <a:lstStyle/>
                    <a:p>
                      <a:r>
                        <a:rPr lang="it-IT" dirty="0"/>
                        <a:t>1,25GBPS (</a:t>
                      </a:r>
                      <a:r>
                        <a:rPr lang="it-IT" dirty="0" err="1"/>
                        <a:t>sfp</a:t>
                      </a:r>
                      <a:r>
                        <a:rPr lang="it-IT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LKSFPLC25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LKSFPLC12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735170"/>
                  </a:ext>
                </a:extLst>
              </a:tr>
              <a:tr h="485238">
                <a:tc>
                  <a:txBody>
                    <a:bodyPr/>
                    <a:lstStyle/>
                    <a:p>
                      <a:r>
                        <a:rPr lang="it-IT" dirty="0"/>
                        <a:t>10GBPS (</a:t>
                      </a:r>
                      <a:r>
                        <a:rPr lang="it-IT" dirty="0" err="1"/>
                        <a:t>sfp</a:t>
                      </a:r>
                      <a:r>
                        <a:rPr lang="it-IT" dirty="0"/>
                        <a:t>+ o sfp28)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LKSFPLC103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LKSFPLC10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283976"/>
                  </a:ext>
                </a:extLst>
              </a:tr>
              <a:tr h="485238">
                <a:tc>
                  <a:txBody>
                    <a:bodyPr/>
                    <a:lstStyle/>
                    <a:p>
                      <a:r>
                        <a:rPr lang="it-IT" dirty="0"/>
                        <a:t>1.25 WDM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LKSFPLC1315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392738"/>
                  </a:ext>
                </a:extLst>
              </a:tr>
              <a:tr h="572060">
                <a:tc gridSpan="3">
                  <a:txBody>
                    <a:bodyPr/>
                    <a:lstStyle/>
                    <a:p>
                      <a:r>
                        <a:rPr lang="it-IT" dirty="0"/>
                        <a:t>1,25GBPS SFP/RAME LKSFPRJ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93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1414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496FEC-F3A7-4736-9896-ACB040B62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FIBRA OTTICA… DI COSA SI TRATTA…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6734A25-CC9F-4BC7-BD8F-C3B74B515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r>
              <a:rPr lang="it-IT" dirty="0">
                <a:solidFill>
                  <a:srgbClr val="00B050"/>
                </a:solidFill>
              </a:rPr>
              <a:t>TECNOLOGIE</a:t>
            </a:r>
          </a:p>
          <a:p>
            <a:r>
              <a:rPr lang="it-IT" dirty="0"/>
              <a:t>Diametro 9/125µ, </a:t>
            </a:r>
            <a:r>
              <a:rPr lang="it-IT" dirty="0" err="1"/>
              <a:t>Monomodale</a:t>
            </a:r>
            <a:r>
              <a:rPr lang="it-IT" dirty="0"/>
              <a:t>, 1310nm, 1490nm, 1550nm ecc..</a:t>
            </a:r>
          </a:p>
          <a:p>
            <a:r>
              <a:rPr lang="it-IT" dirty="0"/>
              <a:t>Diametri 62,5/125µ - 50/125µ, Multimodale, 850nm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1401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3EA79F-A076-402A-A52F-4D95D5A5D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4000" dirty="0"/>
              <a:t>ALCUNI TERMINI IN USO NEI MODULI FIBRA OTTICA SFP</a:t>
            </a:r>
            <a:br>
              <a:rPr lang="it-IT" b="0" i="0" dirty="0">
                <a:solidFill>
                  <a:srgbClr val="000000"/>
                </a:solidFill>
                <a:effectLst/>
                <a:latin typeface="Roboto" pitchFamily="2" charset="0"/>
              </a:rPr>
            </a:br>
            <a:endParaRPr lang="it-IT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3B603F5-62D8-4F02-9DEB-3BAE58F1D3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99451" y="2054555"/>
            <a:ext cx="8913981" cy="37548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Ecco alcuni dei termini che si trovano in relazione ai moduli SFP</a:t>
            </a: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DDM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(Digital </a:t>
            </a:r>
            <a:r>
              <a:rPr kumimoji="0" lang="it-IT" altLang="it-IT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Diagnostic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Monitoring) Funzione che fornisce all’utente informazioni riguardo allo stato dei segnali trasmessi e ricevuti.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Questo permette una migliore identificazione degli errori nello scambio dei dati. Questa funzione controlla la temperatura del modulo, la corrente ricevuta e trasmessa.</a:t>
            </a: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MSA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(Multi Source Agreement), è uno standard che assicura la compatibilità dei dispositivi fibra ottica tra di loro.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Questo standard definisce le caratteristiche dei moduli, per esempio dimensioni (8.5mm, 13.4mm, 56.5mm), posizione delle saldature,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forza di inserimento e estrazione, aspetti meccanici ed elettrici, ecc.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questo modo i fabbricanti che aderiscono a questo standard assicurano la compatibilità dei loro switch con gli altri dispositivi presenti sul mercato.</a:t>
            </a: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SFP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(small </a:t>
            </a:r>
            <a:r>
              <a:rPr kumimoji="0" lang="it-IT" altLang="it-IT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form-factor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pluggable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è il modulo le cui specifiche sono appunto definite nel MSA, con un piccolo bus da una parte e con un connettore (di solito LC) per fibra ottica dall’altra parte.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Esistono anche moduli SFP con diversi tipi di connettori.</a:t>
            </a: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GBIC 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Acronimo di Gigabit Interface Converter, standard precedente al SFP. Di dimensioni maggiori, è stato sostituito appunto dallo standard SFP.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Spesso ci si riferisce appunto al modulo SFP come Mini GBIC, anche se la terminologia non è mai stata standard.</a:t>
            </a: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578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E6D8DF41-DD3B-4ECA-A96F-D743E798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it-IT" sz="6000" b="1" dirty="0">
                <a:solidFill>
                  <a:srgbClr val="00B050"/>
                </a:solidFill>
              </a:rPr>
              <a:t>AUTO NEGOZIAZIONE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2F948161-3572-4A95-9855-84585AC85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070" y="2249487"/>
            <a:ext cx="10142342" cy="3541714"/>
          </a:xfrm>
        </p:spPr>
        <p:txBody>
          <a:bodyPr/>
          <a:lstStyle/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/>
              <a:t> È IMPORTANTISSIMO RICORDARE CHE UTILIZZANDO LA TECNOLOGIA OTTICA </a:t>
            </a:r>
          </a:p>
          <a:p>
            <a:pPr marL="0" indent="0" algn="ctr">
              <a:buNone/>
            </a:pPr>
            <a:r>
              <a:rPr lang="it-IT" sz="5400" b="1" dirty="0">
                <a:solidFill>
                  <a:srgbClr val="FF0000"/>
                </a:solidFill>
              </a:rPr>
              <a:t>NON E’ POSSIBILE</a:t>
            </a:r>
          </a:p>
          <a:p>
            <a:pPr marL="0" indent="0" algn="ctr">
              <a:buNone/>
            </a:pPr>
            <a:r>
              <a:rPr lang="it-IT" dirty="0"/>
              <a:t>UTILIZZARE L’AUTONEGOZIAZIONE, SE LA SORGENTE È 100-BASE LA DESTINAZIONE DOVRÀ ESSERE 100-BASE. TX 1000-BASE RX1000-BASE E COSÌ VIA.</a:t>
            </a:r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8198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28D9A3-E4C2-29E9-B273-A642477B1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SWITCH DESKTOP, RACK E INDUSTRIALI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2E47806B-1C5C-A968-9DE9-4F330EE25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881216"/>
            <a:ext cx="4036484" cy="269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437D2CB9-39F4-3242-2B6A-17485B0193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684" y="3700680"/>
            <a:ext cx="4412334" cy="23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0E9054A1-2836-C683-112D-62B08C061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78" y="2036584"/>
            <a:ext cx="4681324" cy="190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703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28D9A3-E4C2-29E9-B273-A642477B1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SWITCH DESKTOP, RACK E INDUSTRIALI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57D29DA-32A4-E96F-7D0C-3DBB97ABED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9" t="14704" r="27019" b="17466"/>
          <a:stretch/>
        </p:blipFill>
        <p:spPr bwMode="auto">
          <a:xfrm>
            <a:off x="6458542" y="2178643"/>
            <a:ext cx="1588376" cy="247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291D27B7-2571-2C67-01F3-2001237A5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01867" y="2761718"/>
            <a:ext cx="2471541" cy="130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AAE2BED-13F6-A561-9E27-5B33CDAAC282}"/>
              </a:ext>
            </a:extLst>
          </p:cNvPr>
          <p:cNvSpPr txBox="1"/>
          <p:nvPr/>
        </p:nvSpPr>
        <p:spPr>
          <a:xfrm>
            <a:off x="1388533" y="5647267"/>
            <a:ext cx="6544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N.B. alimentatore sempre escluso da dimensionare a seconda del fabbisogno.</a:t>
            </a:r>
          </a:p>
        </p:txBody>
      </p:sp>
    </p:spTree>
    <p:extLst>
      <p:ext uri="{BB962C8B-B14F-4D97-AF65-F5344CB8AC3E}">
        <p14:creationId xmlns:p14="http://schemas.microsoft.com/office/powerpoint/2010/main" val="870766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0F9F2E-1D9F-424F-A049-6FCED676B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POE STANDARD E POWER BUDGET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0BAD3B-73AE-D410-265F-FAC29E7A1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POWER BUDGET NOMINALE   –10%</a:t>
            </a:r>
          </a:p>
          <a:p>
            <a:r>
              <a:rPr lang="it-IT" dirty="0"/>
              <a:t>48V / 56V</a:t>
            </a:r>
          </a:p>
          <a:p>
            <a:r>
              <a:rPr lang="it-IT" dirty="0"/>
              <a:t>802.3 AF </a:t>
            </a:r>
          </a:p>
          <a:p>
            <a:pPr lvl="1"/>
            <a:r>
              <a:rPr lang="it-IT" dirty="0"/>
              <a:t>DA 7 A 15,4W</a:t>
            </a:r>
          </a:p>
          <a:p>
            <a:r>
              <a:rPr lang="it-IT" dirty="0"/>
              <a:t>802.3AT</a:t>
            </a:r>
          </a:p>
          <a:p>
            <a:pPr lvl="1"/>
            <a:r>
              <a:rPr lang="it-IT" dirty="0"/>
              <a:t>DA 15,5W A 30W</a:t>
            </a:r>
          </a:p>
          <a:p>
            <a:r>
              <a:rPr lang="it-IT" dirty="0"/>
              <a:t>802.3BT</a:t>
            </a:r>
          </a:p>
          <a:p>
            <a:pPr lvl="1"/>
            <a:r>
              <a:rPr lang="it-IT" dirty="0"/>
              <a:t>DA 30W A 90W</a:t>
            </a:r>
          </a:p>
          <a:p>
            <a:pPr lvl="1"/>
            <a:endParaRPr lang="it-IT" dirty="0"/>
          </a:p>
          <a:p>
            <a:pPr lvl="1"/>
            <a:r>
              <a:rPr lang="it-IT" dirty="0"/>
              <a:t>POE PASSIVO</a:t>
            </a:r>
          </a:p>
          <a:p>
            <a:pPr lvl="2"/>
            <a:r>
              <a:rPr lang="it-IT" dirty="0"/>
              <a:t>12V 24V</a:t>
            </a:r>
          </a:p>
          <a:p>
            <a:pPr lvl="1"/>
            <a:endParaRPr lang="it-IT" dirty="0"/>
          </a:p>
        </p:txBody>
      </p:sp>
      <p:pic>
        <p:nvPicPr>
          <p:cNvPr id="1028" name="Picture 4" descr="Applicazione POE: videocamere di sicurezza">
            <a:extLst>
              <a:ext uri="{FF2B5EF4-FFF2-40B4-BE49-F238E27FC236}">
                <a16:creationId xmlns:a16="http://schemas.microsoft.com/office/drawing/2014/main" id="{D31807A5-2905-F52C-C146-3CD95026B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591" y="2160589"/>
            <a:ext cx="607695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888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2B90E7-A4B0-4A28-B60C-7C63C5158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A proposito di cavi...il CPR</a:t>
            </a:r>
            <a:br>
              <a:rPr lang="it-IT" dirty="0"/>
            </a:b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EC5BC44-3149-4A3A-B971-6AB923865C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416" b="8758"/>
          <a:stretch/>
        </p:blipFill>
        <p:spPr>
          <a:xfrm>
            <a:off x="593405" y="1352722"/>
            <a:ext cx="8764526" cy="4477628"/>
          </a:xfrm>
        </p:spPr>
      </p:pic>
    </p:spTree>
    <p:extLst>
      <p:ext uri="{BB962C8B-B14F-4D97-AF65-F5344CB8AC3E}">
        <p14:creationId xmlns:p14="http://schemas.microsoft.com/office/powerpoint/2010/main" val="4032718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52F8AF-FA89-455B-9D2B-FDC4F5B4A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 proposito di cavi...il CPR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E9AC5D2-5543-4970-95D5-C2886960B0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315" y="1435100"/>
            <a:ext cx="7723432" cy="4724400"/>
          </a:xfrm>
        </p:spPr>
      </p:pic>
    </p:spTree>
    <p:extLst>
      <p:ext uri="{BB962C8B-B14F-4D97-AF65-F5344CB8AC3E}">
        <p14:creationId xmlns:p14="http://schemas.microsoft.com/office/powerpoint/2010/main" val="3623800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0BBDD6-D6FF-47C2-9078-87BBB26AD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Soluzioni Audio Video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C0A15B44-261B-4291-A7F8-42A0AC9AB2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818" y="1429231"/>
            <a:ext cx="3433686" cy="228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83286A7-DEEB-44E2-A53E-9B3D3D756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53" y="3718355"/>
            <a:ext cx="3557651" cy="237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84EE959-EC33-463E-A0D2-521CFD33E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1352550"/>
            <a:ext cx="6074484" cy="49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39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offee Time">
            <a:extLst>
              <a:ext uri="{FF2B5EF4-FFF2-40B4-BE49-F238E27FC236}">
                <a16:creationId xmlns:a16="http://schemas.microsoft.com/office/drawing/2014/main" id="{E1180B3F-C657-4776-8ED0-C981213CCE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810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762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FB333E-084C-441C-8808-491B7FE24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GIUNTATRICI</a:t>
            </a:r>
          </a:p>
        </p:txBody>
      </p:sp>
      <p:pic>
        <p:nvPicPr>
          <p:cNvPr id="3074" name="Picture 2" descr="https://www.emmegiricambi.it/ImgFtp/Images/SWIFTKF4TG.jpg">
            <a:extLst>
              <a:ext uri="{FF2B5EF4-FFF2-40B4-BE49-F238E27FC236}">
                <a16:creationId xmlns:a16="http://schemas.microsoft.com/office/drawing/2014/main" id="{859E2838-173C-4C6B-AE2E-461438A7F1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660" y="2260941"/>
            <a:ext cx="1692524" cy="132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emmegiricambi.it/ImgFtp/Images/SWIFTK11TG.jpg">
            <a:extLst>
              <a:ext uri="{FF2B5EF4-FFF2-40B4-BE49-F238E27FC236}">
                <a16:creationId xmlns:a16="http://schemas.microsoft.com/office/drawing/2014/main" id="{280EF8E8-47D2-4151-B32A-1E9C9ADB0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088" y="1930400"/>
            <a:ext cx="1810272" cy="165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6E4383D-0FE1-AD3E-1CCE-81E1B0862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450" y="1845363"/>
            <a:ext cx="2919327" cy="194621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72E1327-E930-E810-DD7D-C67B7DF90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2818" y="4077426"/>
            <a:ext cx="1692523" cy="165689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14749DE-C6E6-A8AC-C4E5-81A07ED4F4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2734" y="3964973"/>
            <a:ext cx="1956554" cy="188179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A714265-68F2-194E-995A-39C8E8EB2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998" y="1784627"/>
            <a:ext cx="2857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327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61F1D8-9DCB-43FF-8233-D56F648CB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 MICROSCOPIO</a:t>
            </a:r>
          </a:p>
        </p:txBody>
      </p:sp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63FD2405-BA3F-41B5-8F6E-46B8F49B2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3960" y="2353225"/>
            <a:ext cx="8364117" cy="3496163"/>
          </a:xfrm>
        </p:spPr>
      </p:pic>
    </p:spTree>
    <p:extLst>
      <p:ext uri="{BB962C8B-B14F-4D97-AF65-F5344CB8AC3E}">
        <p14:creationId xmlns:p14="http://schemas.microsoft.com/office/powerpoint/2010/main" val="1397765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42D48A-E649-1FFC-871E-C2BCC7968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MATERIALI DI CONSUMO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6DFD30F-17A5-2622-3F5B-3729DC95B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27" y="1706968"/>
            <a:ext cx="4830950" cy="322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CE9A7F0-12AF-4135-AB1F-10428FD91A66}"/>
              </a:ext>
            </a:extLst>
          </p:cNvPr>
          <p:cNvSpPr txBox="1"/>
          <p:nvPr/>
        </p:nvSpPr>
        <p:spPr>
          <a:xfrm>
            <a:off x="627681" y="2049651"/>
            <a:ext cx="4320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Tubetti </a:t>
            </a:r>
            <a:r>
              <a:rPr lang="it-IT" dirty="0" err="1"/>
              <a:t>Termorestringenti</a:t>
            </a:r>
            <a:endParaRPr lang="it-IT" dirty="0"/>
          </a:p>
          <a:p>
            <a:r>
              <a:rPr lang="it-IT" dirty="0"/>
              <a:t>Costo di mercato dai 0.070€ a 0,1€ cad.</a:t>
            </a:r>
          </a:p>
        </p:txBody>
      </p:sp>
    </p:spTree>
    <p:extLst>
      <p:ext uri="{BB962C8B-B14F-4D97-AF65-F5344CB8AC3E}">
        <p14:creationId xmlns:p14="http://schemas.microsoft.com/office/powerpoint/2010/main" val="7819708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40F212-9DD1-693C-57A0-4EDCEF267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MATERIALI DI CONSUMO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B993953-196C-062A-126E-C7828DE4F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455" y="1721282"/>
            <a:ext cx="2076772" cy="311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030C54A-6BD4-6796-3D47-667675E5C40E}"/>
              </a:ext>
            </a:extLst>
          </p:cNvPr>
          <p:cNvSpPr txBox="1"/>
          <p:nvPr/>
        </p:nvSpPr>
        <p:spPr>
          <a:xfrm>
            <a:off x="864031" y="2270502"/>
            <a:ext cx="3214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Alcool Isopropilico</a:t>
            </a:r>
          </a:p>
          <a:p>
            <a:r>
              <a:rPr lang="it-IT" dirty="0"/>
              <a:t>Costo di mercato 9€-12€ litro</a:t>
            </a:r>
          </a:p>
        </p:txBody>
      </p:sp>
    </p:spTree>
    <p:extLst>
      <p:ext uri="{BB962C8B-B14F-4D97-AF65-F5344CB8AC3E}">
        <p14:creationId xmlns:p14="http://schemas.microsoft.com/office/powerpoint/2010/main" val="1998736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CE65A0-F659-0241-1AB2-47491DC2B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MATERIALI DI CONSUMO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C170F27-3396-01B0-22BC-797C48C6B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434" y="1576091"/>
            <a:ext cx="4261388" cy="284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DA2120E-6B7C-5A06-8A72-86238D890C82}"/>
              </a:ext>
            </a:extLst>
          </p:cNvPr>
          <p:cNvSpPr txBox="1"/>
          <p:nvPr/>
        </p:nvSpPr>
        <p:spPr>
          <a:xfrm>
            <a:off x="709047" y="2169763"/>
            <a:ext cx="33505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Pigtail</a:t>
            </a:r>
            <a:r>
              <a:rPr lang="it-IT" dirty="0"/>
              <a:t> a Fusione</a:t>
            </a:r>
          </a:p>
          <a:p>
            <a:r>
              <a:rPr lang="it-IT" dirty="0"/>
              <a:t>Costo di Mercato 12€-20€ 12pz</a:t>
            </a:r>
          </a:p>
          <a:p>
            <a:r>
              <a:rPr lang="it-IT" dirty="0"/>
              <a:t>Media pz 1,50€</a:t>
            </a:r>
          </a:p>
        </p:txBody>
      </p:sp>
    </p:spTree>
    <p:extLst>
      <p:ext uri="{BB962C8B-B14F-4D97-AF65-F5344CB8AC3E}">
        <p14:creationId xmlns:p14="http://schemas.microsoft.com/office/powerpoint/2010/main" val="34497159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53997A-6B0A-A660-CE19-1F8E192C1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MATERIALI DI CONSUMO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3D01B7-5587-EA07-F67B-8F2C00721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Costo Massimo materiale singolo giunto 1,80€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dirty="0">
                <a:solidFill>
                  <a:srgbClr val="00B050"/>
                </a:solidFill>
              </a:rPr>
              <a:t>MANODOPERA</a:t>
            </a:r>
          </a:p>
          <a:p>
            <a:r>
              <a:rPr lang="it-IT" dirty="0"/>
              <a:t>REGGIO CALABRIA – ~50€/GIUNTO M.C. ESCLUSO</a:t>
            </a:r>
          </a:p>
          <a:p>
            <a:r>
              <a:rPr lang="it-IT" dirty="0"/>
              <a:t>BARI – ~90€/GIUNTO M.C. ESCLUSO</a:t>
            </a:r>
          </a:p>
          <a:p>
            <a:r>
              <a:rPr lang="it-IT" dirty="0"/>
              <a:t>LECCE – ??</a:t>
            </a:r>
          </a:p>
          <a:p>
            <a:r>
              <a:rPr lang="it-IT" dirty="0"/>
              <a:t>BOLOGNA – ~17€/GIUNTO M.C. ESCLUSO</a:t>
            </a:r>
          </a:p>
          <a:p>
            <a:r>
              <a:rPr lang="it-IT" dirty="0"/>
              <a:t>ROMA – ~15€/GIUNTO M.C. ESCLUSO</a:t>
            </a:r>
          </a:p>
          <a:p>
            <a:r>
              <a:rPr lang="it-IT" dirty="0"/>
              <a:t>PALERMO – ~30€/GIUNTO M.C. ESCLUSO</a:t>
            </a:r>
          </a:p>
        </p:txBody>
      </p:sp>
    </p:spTree>
    <p:extLst>
      <p:ext uri="{BB962C8B-B14F-4D97-AF65-F5344CB8AC3E}">
        <p14:creationId xmlns:p14="http://schemas.microsoft.com/office/powerpoint/2010/main" val="2079658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FB8DCF-FBC3-E8B0-9389-D6CF0B3DE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OTDR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E3A3BAE-2115-7E70-54BF-C8A8C35A8A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580" y="2160588"/>
            <a:ext cx="4570877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017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0FC2F0-8F82-4D3A-AA7A-901F1E9D0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STRUMENTAZIONE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08426E-BD07-4E3D-9097-37479569E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Pinze 3 fori -</a:t>
            </a:r>
          </a:p>
          <a:p>
            <a:r>
              <a:rPr lang="it-IT" dirty="0"/>
              <a:t>Taglierina -</a:t>
            </a:r>
          </a:p>
          <a:p>
            <a:r>
              <a:rPr lang="it-IT" dirty="0"/>
              <a:t>Forbici kevlar o ceramica</a:t>
            </a:r>
          </a:p>
          <a:p>
            <a:r>
              <a:rPr lang="it-IT" dirty="0" err="1"/>
              <a:t>Sguainacavi</a:t>
            </a:r>
            <a:r>
              <a:rPr lang="it-IT" dirty="0"/>
              <a:t> longitudinali</a:t>
            </a:r>
          </a:p>
          <a:p>
            <a:r>
              <a:rPr lang="it-IT" dirty="0"/>
              <a:t>VFL</a:t>
            </a:r>
          </a:p>
          <a:p>
            <a:r>
              <a:rPr lang="it-IT" dirty="0"/>
              <a:t>Power </a:t>
            </a:r>
            <a:r>
              <a:rPr lang="it-IT" dirty="0" err="1"/>
              <a:t>Meter</a:t>
            </a:r>
            <a:endParaRPr lang="it-IT" dirty="0"/>
          </a:p>
          <a:p>
            <a:r>
              <a:rPr lang="it-IT" dirty="0"/>
              <a:t>OTDR</a:t>
            </a:r>
          </a:p>
          <a:p>
            <a:r>
              <a:rPr lang="it-IT" dirty="0"/>
              <a:t>Qualificatore</a:t>
            </a:r>
          </a:p>
          <a:p>
            <a:r>
              <a:rPr lang="it-IT" dirty="0"/>
              <a:t>Certificatore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B1E402E-2F6A-400F-9CD0-69A8BBE8A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09" y="2132050"/>
            <a:ext cx="1906257" cy="127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E8599BD-3AFE-4CF0-95FB-C5DC7C691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46" y="2767273"/>
            <a:ext cx="2576223" cy="169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C50AB386-E1B9-4D3C-91DC-0D453558A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850" y="4099428"/>
            <a:ext cx="2321118" cy="232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912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3AD4EB09-0C40-46B4-ABAA-5D31A7A6C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/>
          <a:lstStyle/>
          <a:p>
            <a:r>
              <a:rPr lang="it-IT" dirty="0"/>
              <a:t>CASSETTI OTTICI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7F667AB-D111-4B6A-91D8-F23FD3FCE3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143" y="1613126"/>
            <a:ext cx="4197191" cy="27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61C8C4E-D331-4CAC-9064-6915CC9E48B6}"/>
              </a:ext>
            </a:extLst>
          </p:cNvPr>
          <p:cNvSpPr txBox="1"/>
          <p:nvPr/>
        </p:nvSpPr>
        <p:spPr>
          <a:xfrm>
            <a:off x="5867400" y="2194210"/>
            <a:ext cx="47815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Cassetti Ottici</a:t>
            </a:r>
          </a:p>
          <a:p>
            <a:endParaRPr lang="it-IT" sz="2400" dirty="0"/>
          </a:p>
          <a:p>
            <a:r>
              <a:rPr lang="it-IT" sz="2400" dirty="0"/>
              <a:t>Scatole di giunzione</a:t>
            </a:r>
          </a:p>
          <a:p>
            <a:endParaRPr lang="it-IT" sz="2400" dirty="0"/>
          </a:p>
          <a:p>
            <a:r>
              <a:rPr lang="it-IT" sz="2400" dirty="0"/>
              <a:t>12-24 porte LC – SC - ST</a:t>
            </a:r>
          </a:p>
          <a:p>
            <a:endParaRPr lang="it-IT" sz="2400" dirty="0"/>
          </a:p>
          <a:p>
            <a:r>
              <a:rPr lang="it-IT" sz="2400" dirty="0"/>
              <a:t>Adattatori</a:t>
            </a:r>
          </a:p>
          <a:p>
            <a:endParaRPr lang="it-IT" sz="2400" dirty="0"/>
          </a:p>
          <a:p>
            <a:r>
              <a:rPr lang="it-IT" sz="2400" dirty="0" err="1"/>
              <a:t>Pigtail</a:t>
            </a:r>
            <a:endParaRPr lang="it-IT" sz="2400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0A0CF71E-86A1-48BA-90B9-9D6CD4B4C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632" y="4244605"/>
            <a:ext cx="3483768" cy="232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8732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89ACEF-3546-4B3F-8B2F-B6EAA6721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CASSETTE FTTH</a:t>
            </a:r>
          </a:p>
        </p:txBody>
      </p:sp>
      <p:pic>
        <p:nvPicPr>
          <p:cNvPr id="4102" name="Picture 6" descr="https://www.emmegiricambi.it/ImgFtp/Images/DN968911-1-H.jpg">
            <a:extLst>
              <a:ext uri="{FF2B5EF4-FFF2-40B4-BE49-F238E27FC236}">
                <a16:creationId xmlns:a16="http://schemas.microsoft.com/office/drawing/2014/main" id="{516E292B-3C09-4D08-B311-7EA73F3A01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5907" y="3670200"/>
            <a:ext cx="3920517" cy="261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5C25E6DC-BD89-6964-6C90-2E09BD5B1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57" y="1543755"/>
            <a:ext cx="2891367" cy="192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6C3BA3FD-5856-9B3B-B406-D992A1D6D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667" y="1444321"/>
            <a:ext cx="3166533" cy="212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C32C706E-46EE-6D33-EC49-3B934F11E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357" y="1405163"/>
            <a:ext cx="2427751" cy="197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4691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C1A04D-9B57-A737-A56A-9EA710F30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CANALIZZAZIONE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5CF7EB-88D6-CE09-2401-E4291671A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BLINDOSBARRA</a:t>
            </a:r>
          </a:p>
          <a:p>
            <a:r>
              <a:rPr lang="it-IT" dirty="0"/>
              <a:t>CANALINE</a:t>
            </a:r>
          </a:p>
          <a:p>
            <a:r>
              <a:rPr lang="it-IT" dirty="0"/>
              <a:t>CORRUGATI </a:t>
            </a:r>
          </a:p>
          <a:p>
            <a:pPr lvl="6"/>
            <a:r>
              <a:rPr lang="it-IT" dirty="0"/>
              <a:t>RDO MEDIO 3.8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EE48B5F-664C-18DF-6063-F63F5E61F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4224866"/>
            <a:ext cx="2851580" cy="190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1FFEC73-8474-0412-F029-ED6F2EA37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68" y="2122096"/>
            <a:ext cx="6005314" cy="388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2301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AED4A37A-1025-4479-BAB7-5F6899819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/>
          <a:lstStyle/>
          <a:p>
            <a:r>
              <a:rPr lang="it-IT" dirty="0"/>
              <a:t>NELL’ARMADIO….</a:t>
            </a:r>
          </a:p>
        </p:txBody>
      </p:sp>
      <p:pic>
        <p:nvPicPr>
          <p:cNvPr id="5" name="Picture 2" descr="https://www.emmegiricambi.it/ImgFtp/Images/LK1942U88N-3-H.jpg">
            <a:extLst>
              <a:ext uri="{FF2B5EF4-FFF2-40B4-BE49-F238E27FC236}">
                <a16:creationId xmlns:a16="http://schemas.microsoft.com/office/drawing/2014/main" id="{FA5ADAA4-086B-407E-BEDD-40BABEBA49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714" y="1775909"/>
            <a:ext cx="5154613" cy="330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4D3B59D-366D-4A69-B613-39A66D457F35}"/>
              </a:ext>
            </a:extLst>
          </p:cNvPr>
          <p:cNvSpPr txBox="1"/>
          <p:nvPr/>
        </p:nvSpPr>
        <p:spPr>
          <a:xfrm>
            <a:off x="2784605" y="5494824"/>
            <a:ext cx="4591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ATTENZIONE AL PASSAGGIO DEL CAVO</a:t>
            </a:r>
          </a:p>
          <a:p>
            <a:pPr algn="ctr"/>
            <a:endParaRPr lang="it-IT" b="1" dirty="0">
              <a:solidFill>
                <a:srgbClr val="FF0000"/>
              </a:solidFill>
            </a:endParaRPr>
          </a:p>
          <a:p>
            <a:pPr algn="ctr"/>
            <a:r>
              <a:rPr lang="it-IT" b="1" dirty="0">
                <a:solidFill>
                  <a:srgbClr val="FF0000"/>
                </a:solidFill>
              </a:rPr>
              <a:t>MANTENERE SEMPRE LE CURVE MORBIDE</a:t>
            </a:r>
          </a:p>
        </p:txBody>
      </p:sp>
    </p:spTree>
    <p:extLst>
      <p:ext uri="{BB962C8B-B14F-4D97-AF65-F5344CB8AC3E}">
        <p14:creationId xmlns:p14="http://schemas.microsoft.com/office/powerpoint/2010/main" val="64368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5E5056-2E2D-4C98-9252-7220B639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STRUTTURA DEL CAVO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83F97B-25B7-443D-ABCB-D6CFD3CE4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2160589"/>
            <a:ext cx="5616402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FE6D719-D9C2-45CE-BD4D-2182215BB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19" y="1263845"/>
            <a:ext cx="8154133" cy="498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7432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73625-0FB9-0810-D565-7DDEB2B07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BB467D93-AE6C-4B66-782A-47722F32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/>
          <a:lstStyle/>
          <a:p>
            <a:r>
              <a:rPr lang="it-IT" dirty="0"/>
              <a:t>NELL’ARMADIO….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BE5FB1F-A220-DD4E-44C9-8672EB2AE315}"/>
              </a:ext>
            </a:extLst>
          </p:cNvPr>
          <p:cNvSpPr txBox="1"/>
          <p:nvPr/>
        </p:nvSpPr>
        <p:spPr>
          <a:xfrm>
            <a:off x="2784605" y="5494824"/>
            <a:ext cx="4591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ATTENZIONE AL PASSAGGIO DEL CAVO</a:t>
            </a:r>
          </a:p>
          <a:p>
            <a:pPr algn="ctr"/>
            <a:endParaRPr lang="it-IT" b="1" dirty="0">
              <a:solidFill>
                <a:srgbClr val="FF0000"/>
              </a:solidFill>
            </a:endParaRPr>
          </a:p>
          <a:p>
            <a:pPr algn="ctr"/>
            <a:r>
              <a:rPr lang="it-IT" b="1" dirty="0">
                <a:solidFill>
                  <a:srgbClr val="FF0000"/>
                </a:solidFill>
              </a:rPr>
              <a:t>MANTENERE SEMPRE LE CURVE MORBIDE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20E6D75-03D2-892F-20AA-4F984FEC0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357804"/>
            <a:ext cx="6292850" cy="419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840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26F523-5E2E-D167-7F43-23E5F0652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RIASSUMENDO I VANTAGGI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7FBB14-A458-1749-9B79-F3B8BD92F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LUNGHE DISTANZE</a:t>
            </a:r>
          </a:p>
          <a:p>
            <a:r>
              <a:rPr lang="it-IT" dirty="0"/>
              <a:t>SCALABILITA’ D’IMPIANTO</a:t>
            </a:r>
          </a:p>
          <a:p>
            <a:r>
              <a:rPr lang="it-IT" dirty="0"/>
              <a:t>NO INTERFERENZE ELETTROMAGNETICHE</a:t>
            </a:r>
          </a:p>
          <a:p>
            <a:r>
              <a:rPr lang="it-IT" dirty="0"/>
              <a:t>AFFIANCABILE ALL’IMPIANTO ELETTRICO</a:t>
            </a:r>
          </a:p>
          <a:p>
            <a:r>
              <a:rPr lang="it-IT" dirty="0"/>
              <a:t>BASSI COSTI MATERIE PRIME</a:t>
            </a:r>
          </a:p>
          <a:p>
            <a:r>
              <a:rPr lang="it-IT" dirty="0"/>
              <a:t>STRUMENTAZIONE AMMORTIZZABILE IN POCO TEMPO</a:t>
            </a:r>
          </a:p>
          <a:p>
            <a:r>
              <a:rPr lang="it-IT" dirty="0"/>
              <a:t>POCA CONCORRENZA</a:t>
            </a:r>
          </a:p>
          <a:p>
            <a:r>
              <a:rPr lang="it-IT" dirty="0"/>
              <a:t>ENORME INDOTTO</a:t>
            </a:r>
          </a:p>
        </p:txBody>
      </p:sp>
    </p:spTree>
    <p:extLst>
      <p:ext uri="{BB962C8B-B14F-4D97-AF65-F5344CB8AC3E}">
        <p14:creationId xmlns:p14="http://schemas.microsoft.com/office/powerpoint/2010/main" val="2459749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56544BC7-54B4-444C-8533-984658C55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/>
          <a:lstStyle/>
          <a:p>
            <a:pPr algn="ctr"/>
            <a:r>
              <a:rPr lang="it-IT" dirty="0"/>
              <a:t>DOMANDE</a:t>
            </a:r>
          </a:p>
        </p:txBody>
      </p:sp>
      <p:pic>
        <p:nvPicPr>
          <p:cNvPr id="5" name="Picture 2" descr="Risultati immagini per ask?">
            <a:extLst>
              <a:ext uri="{FF2B5EF4-FFF2-40B4-BE49-F238E27FC236}">
                <a16:creationId xmlns:a16="http://schemas.microsoft.com/office/drawing/2014/main" id="{504EDDC1-5CB7-4A2B-9B65-B490C87EF3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820" y="2249488"/>
            <a:ext cx="3379186" cy="354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8713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658EF3A7-CDE7-491F-A39B-1D35ED283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" y="250218"/>
            <a:ext cx="9905998" cy="1478570"/>
          </a:xfrm>
        </p:spPr>
        <p:txBody>
          <a:bodyPr/>
          <a:lstStyle/>
          <a:p>
            <a:pPr algn="ctr"/>
            <a:r>
              <a:rPr lang="it-IT" dirty="0"/>
              <a:t>GRAZIE A TUTTI PER LA PARTECIPAZIONE</a:t>
            </a:r>
          </a:p>
        </p:txBody>
      </p:sp>
      <p:pic>
        <p:nvPicPr>
          <p:cNvPr id="5" name="Picture 2" descr="Risultati immagini per THANKS">
            <a:extLst>
              <a:ext uri="{FF2B5EF4-FFF2-40B4-BE49-F238E27FC236}">
                <a16:creationId xmlns:a16="http://schemas.microsoft.com/office/drawing/2014/main" id="{8F65723F-FD5E-4A6A-A71F-AA9832EC31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1019" y="2672556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583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30695B-BB77-40D4-861A-AD399ADB2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MULTIMODE O MULTIMODALE	</a:t>
            </a:r>
          </a:p>
        </p:txBody>
      </p:sp>
      <p:pic>
        <p:nvPicPr>
          <p:cNvPr id="6" name="Picture 2" descr="Risultati immagini per multimode fiber optic">
            <a:extLst>
              <a:ext uri="{FF2B5EF4-FFF2-40B4-BE49-F238E27FC236}">
                <a16:creationId xmlns:a16="http://schemas.microsoft.com/office/drawing/2014/main" id="{6421F823-9E35-418B-A043-0BA4AEC6A4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313" y="2105025"/>
            <a:ext cx="6820912" cy="321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567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30695B-BB77-40D4-861A-AD399ADB2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SINGLEMODE </a:t>
            </a:r>
            <a:r>
              <a:rPr lang="it-IT"/>
              <a:t>O MONOMODALE</a:t>
            </a:r>
            <a:r>
              <a:rPr lang="it-IT" dirty="0"/>
              <a:t>	</a:t>
            </a:r>
          </a:p>
        </p:txBody>
      </p:sp>
      <p:pic>
        <p:nvPicPr>
          <p:cNvPr id="4" name="Picture 2" descr="Risultati immagini per singlemode fiber optic">
            <a:extLst>
              <a:ext uri="{FF2B5EF4-FFF2-40B4-BE49-F238E27FC236}">
                <a16:creationId xmlns:a16="http://schemas.microsoft.com/office/drawing/2014/main" id="{61E84E20-F7D9-41A6-B093-80486C1FE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55" y="2171700"/>
            <a:ext cx="6098672" cy="269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586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980FA8-FB72-4EBB-ABDA-8B8A64BC8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BENDING CABLE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039BBCC-183B-43BD-B3E8-89C152A8A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8272" y="2160588"/>
            <a:ext cx="7575494" cy="3881437"/>
          </a:xfrm>
        </p:spPr>
      </p:pic>
    </p:spTree>
    <p:extLst>
      <p:ext uri="{BB962C8B-B14F-4D97-AF65-F5344CB8AC3E}">
        <p14:creationId xmlns:p14="http://schemas.microsoft.com/office/powerpoint/2010/main" val="2128581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0A7975-64E5-4F49-BDBB-616901EC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CLASSI</a:t>
            </a:r>
          </a:p>
        </p:txBody>
      </p:sp>
      <p:graphicFrame>
        <p:nvGraphicFramePr>
          <p:cNvPr id="7" name="Segnaposto contenuto 5">
            <a:extLst>
              <a:ext uri="{FF2B5EF4-FFF2-40B4-BE49-F238E27FC236}">
                <a16:creationId xmlns:a16="http://schemas.microsoft.com/office/drawing/2014/main" id="{4A601A92-E0A2-4CFF-8F1F-3069748669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3936055"/>
              </p:ext>
            </p:extLst>
          </p:nvPr>
        </p:nvGraphicFramePr>
        <p:xfrm>
          <a:off x="677334" y="1930400"/>
          <a:ext cx="10718801" cy="3285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7881">
                  <a:extLst>
                    <a:ext uri="{9D8B030D-6E8A-4147-A177-3AD203B41FA5}">
                      <a16:colId xmlns:a16="http://schemas.microsoft.com/office/drawing/2014/main" val="2138829131"/>
                    </a:ext>
                  </a:extLst>
                </a:gridCol>
                <a:gridCol w="1774184">
                  <a:extLst>
                    <a:ext uri="{9D8B030D-6E8A-4147-A177-3AD203B41FA5}">
                      <a16:colId xmlns:a16="http://schemas.microsoft.com/office/drawing/2014/main" val="3877951278"/>
                    </a:ext>
                  </a:extLst>
                </a:gridCol>
                <a:gridCol w="1774184">
                  <a:extLst>
                    <a:ext uri="{9D8B030D-6E8A-4147-A177-3AD203B41FA5}">
                      <a16:colId xmlns:a16="http://schemas.microsoft.com/office/drawing/2014/main" val="1944741297"/>
                    </a:ext>
                  </a:extLst>
                </a:gridCol>
                <a:gridCol w="1774184">
                  <a:extLst>
                    <a:ext uri="{9D8B030D-6E8A-4147-A177-3AD203B41FA5}">
                      <a16:colId xmlns:a16="http://schemas.microsoft.com/office/drawing/2014/main" val="2384503834"/>
                    </a:ext>
                  </a:extLst>
                </a:gridCol>
                <a:gridCol w="1774184">
                  <a:extLst>
                    <a:ext uri="{9D8B030D-6E8A-4147-A177-3AD203B41FA5}">
                      <a16:colId xmlns:a16="http://schemas.microsoft.com/office/drawing/2014/main" val="2006141926"/>
                    </a:ext>
                  </a:extLst>
                </a:gridCol>
                <a:gridCol w="1774184">
                  <a:extLst>
                    <a:ext uri="{9D8B030D-6E8A-4147-A177-3AD203B41FA5}">
                      <a16:colId xmlns:a16="http://schemas.microsoft.com/office/drawing/2014/main" val="3632175638"/>
                    </a:ext>
                  </a:extLst>
                </a:gridCol>
              </a:tblGrid>
              <a:tr h="733974">
                <a:tc>
                  <a:txBody>
                    <a:bodyPr/>
                    <a:lstStyle/>
                    <a:p>
                      <a:r>
                        <a:rPr lang="it-IT" dirty="0"/>
                        <a:t>Rate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Lunghezza d’onda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OM1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OM2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OM3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OM4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114611"/>
                  </a:ext>
                </a:extLst>
              </a:tr>
              <a:tr h="425240">
                <a:tc>
                  <a:txBody>
                    <a:bodyPr/>
                    <a:lstStyle/>
                    <a:p>
                      <a:r>
                        <a:rPr lang="it-IT" dirty="0"/>
                        <a:t>100Mbps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Fino a 2Km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Fino a 2Km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Fino a 2Km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Fino a 2Km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22388"/>
                  </a:ext>
                </a:extLst>
              </a:tr>
              <a:tr h="425240">
                <a:tc>
                  <a:txBody>
                    <a:bodyPr/>
                    <a:lstStyle/>
                    <a:p>
                      <a:r>
                        <a:rPr lang="it-IT" dirty="0"/>
                        <a:t>1Gbps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275mt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550mt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550mt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1000mt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782187"/>
                  </a:ext>
                </a:extLst>
              </a:tr>
              <a:tr h="425240">
                <a:tc>
                  <a:txBody>
                    <a:bodyPr/>
                    <a:lstStyle/>
                    <a:p>
                      <a:r>
                        <a:rPr lang="it-IT" dirty="0"/>
                        <a:t>10Gbps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33mt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82mt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300mt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550mt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252246"/>
                  </a:ext>
                </a:extLst>
              </a:tr>
              <a:tr h="425240">
                <a:tc>
                  <a:txBody>
                    <a:bodyPr/>
                    <a:lstStyle/>
                    <a:p>
                      <a:r>
                        <a:rPr lang="it-IT" dirty="0"/>
                        <a:t>40 &amp; 100 </a:t>
                      </a:r>
                      <a:r>
                        <a:rPr lang="it-IT" dirty="0" err="1"/>
                        <a:t>Gbps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100mt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150mt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613395"/>
                  </a:ext>
                </a:extLst>
              </a:tr>
              <a:tr h="425240">
                <a:tc>
                  <a:txBody>
                    <a:bodyPr/>
                    <a:lstStyle/>
                    <a:p>
                      <a:r>
                        <a:rPr lang="it-IT" dirty="0"/>
                        <a:t>1Gbps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550mt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550mt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550mt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550mt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4358909"/>
                  </a:ext>
                </a:extLst>
              </a:tr>
              <a:tr h="425240">
                <a:tc>
                  <a:txBody>
                    <a:bodyPr/>
                    <a:lstStyle/>
                    <a:p>
                      <a:r>
                        <a:rPr lang="it-IT" dirty="0"/>
                        <a:t>10Gbps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Fino a 300mt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Fino a 300mt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Fino a 300mt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Fino a 300mt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7757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6503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65C09CA7-A86B-4E5E-AA6D-6F789B81D6A4}"/>
              </a:ext>
            </a:extLst>
          </p:cNvPr>
          <p:cNvSpPr txBox="1">
            <a:spLocks/>
          </p:cNvSpPr>
          <p:nvPr/>
        </p:nvSpPr>
        <p:spPr>
          <a:xfrm>
            <a:off x="587829" y="613148"/>
            <a:ext cx="9778448" cy="14785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dirty="0"/>
              <a:t>CLASSI</a:t>
            </a:r>
          </a:p>
        </p:txBody>
      </p:sp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F06367FC-F868-4FE4-B1B8-7CBF530EC5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6136884"/>
              </p:ext>
            </p:extLst>
          </p:nvPr>
        </p:nvGraphicFramePr>
        <p:xfrm>
          <a:off x="587829" y="2240157"/>
          <a:ext cx="10189028" cy="147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5881">
                  <a:extLst>
                    <a:ext uri="{9D8B030D-6E8A-4147-A177-3AD203B41FA5}">
                      <a16:colId xmlns:a16="http://schemas.microsoft.com/office/drawing/2014/main" val="1820076089"/>
                    </a:ext>
                  </a:extLst>
                </a:gridCol>
                <a:gridCol w="2445881">
                  <a:extLst>
                    <a:ext uri="{9D8B030D-6E8A-4147-A177-3AD203B41FA5}">
                      <a16:colId xmlns:a16="http://schemas.microsoft.com/office/drawing/2014/main" val="51200297"/>
                    </a:ext>
                  </a:extLst>
                </a:gridCol>
                <a:gridCol w="2445881">
                  <a:extLst>
                    <a:ext uri="{9D8B030D-6E8A-4147-A177-3AD203B41FA5}">
                      <a16:colId xmlns:a16="http://schemas.microsoft.com/office/drawing/2014/main" val="3368576340"/>
                    </a:ext>
                  </a:extLst>
                </a:gridCol>
                <a:gridCol w="2851385">
                  <a:extLst>
                    <a:ext uri="{9D8B030D-6E8A-4147-A177-3AD203B41FA5}">
                      <a16:colId xmlns:a16="http://schemas.microsoft.com/office/drawing/2014/main" val="3047474395"/>
                    </a:ext>
                  </a:extLst>
                </a:gridCol>
              </a:tblGrid>
              <a:tr h="185420">
                <a:tc rowSpan="2">
                  <a:txBody>
                    <a:bodyPr/>
                    <a:lstStyle/>
                    <a:p>
                      <a:r>
                        <a:rPr lang="it-IT" dirty="0"/>
                        <a:t>Categoria OS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it-IT" dirty="0"/>
                        <a:t>Massima attenuazione </a:t>
                      </a:r>
                      <a:r>
                        <a:rPr lang="it-IT" dirty="0" err="1"/>
                        <a:t>db</a:t>
                      </a:r>
                      <a:r>
                        <a:rPr lang="it-IT" dirty="0"/>
                        <a:t>/mt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294400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1310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1383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1550nm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261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OS1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1db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230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OS2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0,4db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0,4db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0,4db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989670"/>
                  </a:ext>
                </a:extLst>
              </a:tr>
            </a:tbl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F6136795-C18D-4EE3-8FF0-01D08B57D062}"/>
              </a:ext>
            </a:extLst>
          </p:cNvPr>
          <p:cNvSpPr txBox="1"/>
          <p:nvPr/>
        </p:nvSpPr>
        <p:spPr>
          <a:xfrm>
            <a:off x="587825" y="4130207"/>
            <a:ext cx="97784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90000"/>
                  </a:schemeClr>
                </a:solidFill>
              </a:rPr>
              <a:t>OS1</a:t>
            </a:r>
            <a:r>
              <a:rPr lang="it-IT" dirty="0"/>
              <a:t>: Con tecnologia OS1 (</a:t>
            </a:r>
            <a:r>
              <a:rPr lang="it-IT" dirty="0" err="1"/>
              <a:t>optical</a:t>
            </a:r>
            <a:r>
              <a:rPr lang="it-IT" dirty="0"/>
              <a:t> </a:t>
            </a:r>
            <a:r>
              <a:rPr lang="it-IT" dirty="0" err="1"/>
              <a:t>signlemode</a:t>
            </a:r>
            <a:r>
              <a:rPr lang="it-IT" dirty="0"/>
              <a:t>) riusciamo ad ottenere un rate di segnale fino a 2Km tra i 	10Gb e 1Gb calcolando che più la tratta sarà lunga più attenuazione </a:t>
            </a:r>
            <a:r>
              <a:rPr lang="it-IT" dirty="0" err="1"/>
              <a:t>db</a:t>
            </a:r>
            <a:r>
              <a:rPr lang="it-IT" dirty="0"/>
              <a:t>/mt avremo e 	conseguentemente un rallentamento del </a:t>
            </a:r>
            <a:r>
              <a:rPr lang="it-IT" dirty="0" err="1"/>
              <a:t>throughput</a:t>
            </a:r>
            <a:r>
              <a:rPr lang="it-IT" dirty="0"/>
              <a:t> dati.</a:t>
            </a:r>
          </a:p>
          <a:p>
            <a:r>
              <a:rPr lang="it-IT" b="1" dirty="0">
                <a:solidFill>
                  <a:schemeClr val="bg2">
                    <a:lumMod val="90000"/>
                  </a:schemeClr>
                </a:solidFill>
              </a:rPr>
              <a:t>OS2</a:t>
            </a:r>
            <a:r>
              <a:rPr lang="it-IT" dirty="0"/>
              <a:t>: Con tecnologia OS2 invece le distanze percorribili aumentano fino a 5km con un rate tra 10gb e 1 	</a:t>
            </a:r>
            <a:r>
              <a:rPr lang="it-IT" dirty="0" err="1"/>
              <a:t>gb</a:t>
            </a:r>
            <a:r>
              <a:rPr lang="it-IT" dirty="0"/>
              <a:t>, ma l’attenuazione del segnale è più lieve quindi ci consente di portare a destinazione nelle 	lunghe tratte un segnale più ‘pulito’ e ottenere una migliore performance.</a:t>
            </a:r>
          </a:p>
        </p:txBody>
      </p:sp>
    </p:spTree>
    <p:extLst>
      <p:ext uri="{BB962C8B-B14F-4D97-AF65-F5344CB8AC3E}">
        <p14:creationId xmlns:p14="http://schemas.microsoft.com/office/powerpoint/2010/main" val="828273590"/>
      </p:ext>
    </p:extLst>
  </p:cSld>
  <p:clrMapOvr>
    <a:masterClrMapping/>
  </p:clrMapOvr>
</p:sld>
</file>

<file path=ppt/theme/theme1.xml><?xml version="1.0" encoding="utf-8"?>
<a:theme xmlns:a="http://schemas.openxmlformats.org/drawingml/2006/main" name="Sfaccettatura">
  <a:themeElements>
    <a:clrScheme name="Personalizzato 13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F0000"/>
      </a:accent1>
      <a:accent2>
        <a:srgbClr val="3F3F3F"/>
      </a:accent2>
      <a:accent3>
        <a:srgbClr val="3F3F3F"/>
      </a:accent3>
      <a:accent4>
        <a:srgbClr val="00B050"/>
      </a:accent4>
      <a:accent5>
        <a:srgbClr val="00B0F0"/>
      </a:accent5>
      <a:accent6>
        <a:srgbClr val="002060"/>
      </a:accent6>
      <a:hlink>
        <a:srgbClr val="3FCDE7"/>
      </a:hlink>
      <a:folHlink>
        <a:srgbClr val="A9D3E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5360</TotalTime>
  <Words>973</Words>
  <Application>Microsoft Office PowerPoint</Application>
  <PresentationFormat>Widescreen</PresentationFormat>
  <Paragraphs>228</Paragraphs>
  <Slides>43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9" baseType="lpstr">
      <vt:lpstr>Arial</vt:lpstr>
      <vt:lpstr>Calibri</vt:lpstr>
      <vt:lpstr>Roboto</vt:lpstr>
      <vt:lpstr>Trebuchet MS</vt:lpstr>
      <vt:lpstr>Wingdings 3</vt:lpstr>
      <vt:lpstr>Sfaccettatura</vt:lpstr>
      <vt:lpstr>ROADSHOW 2026 Fibra Ottica 11 Giugno 2026 Relatore: Alex Polimeno</vt:lpstr>
      <vt:lpstr>FIBRA OTTICA… DI COSA SI TRATTA…</vt:lpstr>
      <vt:lpstr>AL MICROSCOPIO</vt:lpstr>
      <vt:lpstr>STRUTTURA DEL CAVO</vt:lpstr>
      <vt:lpstr>MULTIMODE O MULTIMODALE </vt:lpstr>
      <vt:lpstr>SINGLEMODE O MONOMODALE </vt:lpstr>
      <vt:lpstr>BENDING CABLE</vt:lpstr>
      <vt:lpstr>CLASSI</vt:lpstr>
      <vt:lpstr>Presentazione standard di PowerPoint</vt:lpstr>
      <vt:lpstr>DUPLEX E SIMPLEX</vt:lpstr>
      <vt:lpstr>TIPOLOGIE DI CONNETTORI</vt:lpstr>
      <vt:lpstr>COLORI</vt:lpstr>
      <vt:lpstr>UPC / APC</vt:lpstr>
      <vt:lpstr>Giunti e connettorizzazione </vt:lpstr>
      <vt:lpstr>MEDIA CONVERTER</vt:lpstr>
      <vt:lpstr>Presentazione standard di PowerPoint</vt:lpstr>
      <vt:lpstr>SPLITTER</vt:lpstr>
      <vt:lpstr>miniGbic</vt:lpstr>
      <vt:lpstr>MINIGBIC</vt:lpstr>
      <vt:lpstr>ALCUNI TERMINI IN USO NEI MODULI FIBRA OTTICA SFP </vt:lpstr>
      <vt:lpstr>AUTO NEGOZIAZIONE</vt:lpstr>
      <vt:lpstr>SWITCH DESKTOP, RACK E INDUSTRIALI</vt:lpstr>
      <vt:lpstr>SWITCH DESKTOP, RACK E INDUSTRIALI</vt:lpstr>
      <vt:lpstr>POE STANDARD E POWER BUDGET</vt:lpstr>
      <vt:lpstr>A proposito di cavi...il CPR </vt:lpstr>
      <vt:lpstr>A proposito di cavi...il CPR</vt:lpstr>
      <vt:lpstr>Soluzioni Audio Video</vt:lpstr>
      <vt:lpstr>Presentazione standard di PowerPoint</vt:lpstr>
      <vt:lpstr>GIUNTATRICI</vt:lpstr>
      <vt:lpstr>MATERIALI DI CONSUMO</vt:lpstr>
      <vt:lpstr>MATERIALI DI CONSUMO</vt:lpstr>
      <vt:lpstr>MATERIALI DI CONSUMO</vt:lpstr>
      <vt:lpstr>MATERIALI DI CONSUMO</vt:lpstr>
      <vt:lpstr>OTDR</vt:lpstr>
      <vt:lpstr>STRUMENTAZIONE</vt:lpstr>
      <vt:lpstr>CASSETTI OTTICI</vt:lpstr>
      <vt:lpstr>CASSETTE FTTH</vt:lpstr>
      <vt:lpstr>CANALIZZAZIONE</vt:lpstr>
      <vt:lpstr>NELL’ARMADIO….</vt:lpstr>
      <vt:lpstr>NELL’ARMADIO….</vt:lpstr>
      <vt:lpstr>RIASSUMENDO I VANTAGGI</vt:lpstr>
      <vt:lpstr>DOMANDE</vt:lpstr>
      <vt:lpstr>GRAZIE A TUTTI PER LA PARTECIPAZIONE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ROADSHOW 2019</dc:title>
  <dc:creator>alex</dc:creator>
  <cp:lastModifiedBy>alex</cp:lastModifiedBy>
  <cp:revision>169</cp:revision>
  <dcterms:created xsi:type="dcterms:W3CDTF">2018-12-10T13:14:19Z</dcterms:created>
  <dcterms:modified xsi:type="dcterms:W3CDTF">2026-06-11T09:19:05Z</dcterms:modified>
</cp:coreProperties>
</file>